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61" r:id="rId4"/>
    <p:sldId id="257" r:id="rId5"/>
    <p:sldId id="260" r:id="rId6"/>
    <p:sldId id="258" r:id="rId7"/>
    <p:sldId id="262" r:id="rId8"/>
    <p:sldId id="259" r:id="rId9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50" autoAdjust="0"/>
    <p:restoredTop sz="94890" autoAdjust="0"/>
  </p:normalViewPr>
  <p:slideViewPr>
    <p:cSldViewPr>
      <p:cViewPr>
        <p:scale>
          <a:sx n="125" d="100"/>
          <a:sy n="125" d="100"/>
        </p:scale>
        <p:origin x="-816" y="2976"/>
      </p:cViewPr>
      <p:guideLst>
        <p:guide orient="horz" pos="2880"/>
        <p:guide pos="216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3.png>
</file>

<file path=ppt/media/image2.png>
</file>

<file path=ppt/media/image23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940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030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10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87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11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2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376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1679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7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594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31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image" Target="../media/image14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12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15" Type="http://schemas.openxmlformats.org/officeDocument/2006/relationships/image" Target="../media/image16.emf"/><Relationship Id="rId10" Type="http://schemas.openxmlformats.org/officeDocument/2006/relationships/image" Target="../media/image3.png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.emf"/><Relationship Id="rId3" Type="http://schemas.openxmlformats.org/officeDocument/2006/relationships/image" Target="../media/image24.emf"/><Relationship Id="rId12" Type="http://schemas.openxmlformats.org/officeDocument/2006/relationships/image" Target="../media/image29.emf"/><Relationship Id="rId17" Type="http://schemas.openxmlformats.org/officeDocument/2006/relationships/image" Target="../media/image34.emf"/><Relationship Id="rId2" Type="http://schemas.openxmlformats.org/officeDocument/2006/relationships/image" Target="../media/image23.emf"/><Relationship Id="rId16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8.emf"/><Relationship Id="rId5" Type="http://schemas.openxmlformats.org/officeDocument/2006/relationships/image" Target="../media/image26.emf"/><Relationship Id="rId15" Type="http://schemas.openxmlformats.org/officeDocument/2006/relationships/image" Target="../media/image32.emf"/><Relationship Id="rId10" Type="http://schemas.openxmlformats.org/officeDocument/2006/relationships/image" Target="../media/image27.emf"/><Relationship Id="rId4" Type="http://schemas.openxmlformats.org/officeDocument/2006/relationships/image" Target="../media/image25.emf"/><Relationship Id="rId9" Type="http://schemas.openxmlformats.org/officeDocument/2006/relationships/image" Target="../media/image23.png"/><Relationship Id="rId14" Type="http://schemas.openxmlformats.org/officeDocument/2006/relationships/image" Target="../media/image3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13" Type="http://schemas.openxmlformats.org/officeDocument/2006/relationships/image" Target="../media/image46.emf"/><Relationship Id="rId18" Type="http://schemas.openxmlformats.org/officeDocument/2006/relationships/image" Target="../media/image51.emf"/><Relationship Id="rId3" Type="http://schemas.openxmlformats.org/officeDocument/2006/relationships/image" Target="../media/image36.emf"/><Relationship Id="rId21" Type="http://schemas.openxmlformats.org/officeDocument/2006/relationships/image" Target="../media/image54.emf"/><Relationship Id="rId7" Type="http://schemas.openxmlformats.org/officeDocument/2006/relationships/image" Target="../media/image40.emf"/><Relationship Id="rId12" Type="http://schemas.openxmlformats.org/officeDocument/2006/relationships/image" Target="../media/image45.emf"/><Relationship Id="rId17" Type="http://schemas.openxmlformats.org/officeDocument/2006/relationships/image" Target="../media/image50.emf"/><Relationship Id="rId2" Type="http://schemas.openxmlformats.org/officeDocument/2006/relationships/image" Target="../media/image35.emf"/><Relationship Id="rId16" Type="http://schemas.openxmlformats.org/officeDocument/2006/relationships/image" Target="../media/image49.emf"/><Relationship Id="rId20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11" Type="http://schemas.openxmlformats.org/officeDocument/2006/relationships/image" Target="../media/image44.emf"/><Relationship Id="rId5" Type="http://schemas.openxmlformats.org/officeDocument/2006/relationships/image" Target="../media/image38.emf"/><Relationship Id="rId15" Type="http://schemas.openxmlformats.org/officeDocument/2006/relationships/image" Target="../media/image48.emf"/><Relationship Id="rId23" Type="http://schemas.openxmlformats.org/officeDocument/2006/relationships/image" Target="../media/image56.emf"/><Relationship Id="rId10" Type="http://schemas.openxmlformats.org/officeDocument/2006/relationships/image" Target="../media/image43.emf"/><Relationship Id="rId19" Type="http://schemas.openxmlformats.org/officeDocument/2006/relationships/image" Target="../media/image52.emf"/><Relationship Id="rId4" Type="http://schemas.openxmlformats.org/officeDocument/2006/relationships/image" Target="../media/image37.emf"/><Relationship Id="rId9" Type="http://schemas.openxmlformats.org/officeDocument/2006/relationships/image" Target="../media/image42.emf"/><Relationship Id="rId14" Type="http://schemas.openxmlformats.org/officeDocument/2006/relationships/image" Target="../media/image47.emf"/><Relationship Id="rId22" Type="http://schemas.openxmlformats.org/officeDocument/2006/relationships/image" Target="../media/image5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670" y="443543"/>
            <a:ext cx="5829300" cy="1536171"/>
          </a:xfrm>
        </p:spPr>
        <p:txBody>
          <a:bodyPr>
            <a:normAutofit/>
          </a:bodyPr>
          <a:lstStyle/>
          <a:p>
            <a:r>
              <a:rPr lang="en-GB" sz="2800" dirty="0" smtClean="0"/>
              <a:t>Spin wave excitations in Fe on the basis of band theory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485" y="2459766"/>
            <a:ext cx="2214246" cy="5641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134634" y="8188273"/>
            <a:ext cx="3429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100" dirty="0" smtClean="0">
                <a:effectLst/>
              </a:rPr>
              <a:t>Blackman, J. A., Morgan, T. &amp; Cooke, J. F. Prediction of High-Energy Spin-Wave Excitation in Iron. </a:t>
            </a:r>
            <a:r>
              <a:rPr lang="en-GB" sz="1100" i="1" dirty="0" smtClean="0">
                <a:effectLst/>
              </a:rPr>
              <a:t>Phys. Rev. Lett.</a:t>
            </a:r>
            <a:r>
              <a:rPr lang="en-GB" sz="1100" dirty="0" smtClean="0">
                <a:effectLst/>
              </a:rPr>
              <a:t> </a:t>
            </a:r>
            <a:r>
              <a:rPr lang="en-GB" sz="1100" b="1" dirty="0" smtClean="0">
                <a:effectLst/>
              </a:rPr>
              <a:t>55,</a:t>
            </a:r>
            <a:r>
              <a:rPr lang="en-GB" sz="1100" dirty="0" smtClean="0">
                <a:effectLst/>
              </a:rPr>
              <a:t> 2814–2817 (1985).</a:t>
            </a:r>
            <a:endParaRPr lang="en-GB" sz="1100" dirty="0">
              <a:effectLst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3" y="2459765"/>
            <a:ext cx="1945217" cy="544917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5438" y="1839990"/>
            <a:ext cx="903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Theory: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3887670" y="8188272"/>
            <a:ext cx="28623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 smtClean="0">
                <a:effectLst/>
              </a:rPr>
              <a:t>Mook</a:t>
            </a:r>
            <a:r>
              <a:rPr lang="en-GB" sz="1100" dirty="0" smtClean="0">
                <a:effectLst/>
              </a:rPr>
              <a:t>, H. A. &amp; </a:t>
            </a:r>
            <a:r>
              <a:rPr lang="en-GB" sz="1100" dirty="0" err="1" smtClean="0">
                <a:effectLst/>
              </a:rPr>
              <a:t>Nicklow</a:t>
            </a:r>
            <a:r>
              <a:rPr lang="en-GB" sz="1100" dirty="0" smtClean="0">
                <a:effectLst/>
              </a:rPr>
              <a:t>, R. M. Neutron Scattering Investigation of the Magnetic Excitations in Iron. </a:t>
            </a:r>
            <a:r>
              <a:rPr lang="en-GB" sz="1100" i="1" dirty="0" smtClean="0">
                <a:effectLst/>
              </a:rPr>
              <a:t>Phys. Rev. B</a:t>
            </a:r>
            <a:r>
              <a:rPr lang="en-GB" sz="1100" dirty="0" smtClean="0">
                <a:effectLst/>
              </a:rPr>
              <a:t> </a:t>
            </a:r>
            <a:r>
              <a:rPr lang="en-GB" sz="1100" b="1" dirty="0" smtClean="0">
                <a:effectLst/>
              </a:rPr>
              <a:t>7,</a:t>
            </a:r>
            <a:r>
              <a:rPr lang="en-GB" sz="1100" dirty="0" smtClean="0">
                <a:effectLst/>
              </a:rPr>
              <a:t> 336–342 (1973).</a:t>
            </a:r>
            <a:endParaRPr lang="en-GB" sz="1100" dirty="0"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55062" y="1883701"/>
            <a:ext cx="1325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Experiment: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066" y="2346394"/>
            <a:ext cx="2268252" cy="520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244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1124744" y="6948264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4744" y="6732240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475015" y="62488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5907063" y="64349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/>
          <p:cNvCxnSpPr/>
          <p:nvPr/>
        </p:nvCxnSpPr>
        <p:spPr>
          <a:xfrm>
            <a:off x="1916832" y="7236296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95912" y="69157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08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Looking for gap in 75-? </a:t>
            </a:r>
            <a:r>
              <a:rPr lang="en-GB" dirty="0" err="1" smtClean="0"/>
              <a:t>mEv</a:t>
            </a:r>
            <a:r>
              <a:rPr lang="en-GB" dirty="0" smtClean="0"/>
              <a:t> energy range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Exists:</a:t>
            </a:r>
          </a:p>
          <a:p>
            <a:r>
              <a:rPr lang="en-GB" dirty="0" smtClean="0"/>
              <a:t>Some vague pictures sowing evidence</a:t>
            </a:r>
          </a:p>
          <a:p>
            <a:pPr marL="0" indent="0">
              <a:buNone/>
            </a:pPr>
            <a:r>
              <a:rPr lang="en-GB" dirty="0" smtClean="0"/>
              <a:t>Needed:</a:t>
            </a:r>
          </a:p>
          <a:p>
            <a:pPr marL="514350" indent="-514350">
              <a:buAutoNum type="arabicParenR"/>
            </a:pPr>
            <a:r>
              <a:rPr lang="en-GB" dirty="0" smtClean="0"/>
              <a:t>Better spherical cut</a:t>
            </a:r>
          </a:p>
          <a:p>
            <a:pPr marL="514350" indent="-514350">
              <a:buAutoNum type="arabicParenR"/>
            </a:pPr>
            <a:r>
              <a:rPr lang="en-GB" dirty="0" smtClean="0"/>
              <a:t>Resolution deconvolution</a:t>
            </a:r>
          </a:p>
          <a:p>
            <a:pPr marL="514350" indent="-514350">
              <a:buAutoNum type="arabicParenR"/>
            </a:pPr>
            <a:r>
              <a:rPr lang="en-GB" dirty="0" smtClean="0"/>
              <a:t>Symmetrisation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0315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5241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69775" y="467544"/>
            <a:ext cx="476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653136" y="75557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198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260648" y="2515126"/>
            <a:ext cx="4925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1(-1)0,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725144" y="291581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207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7020472"/>
            <a:ext cx="2152048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0648" y="6722948"/>
            <a:ext cx="2667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=70-75, &lt;±1,x,y&gt;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181" y="6804248"/>
            <a:ext cx="1939195" cy="180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200;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blipFill rotWithShape="1">
                <a:blip r:embed="rId12"/>
                <a:stretch>
                  <a:fillRect l="-2098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184" y="6804488"/>
            <a:ext cx="2064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3092870" y="6722948"/>
            <a:ext cx="313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=100-105, cut &lt;0,x,y&gt;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sp>
        <p:nvSpPr>
          <p:cNvPr id="10" name="Right Brace 9"/>
          <p:cNvSpPr/>
          <p:nvPr/>
        </p:nvSpPr>
        <p:spPr>
          <a:xfrm rot="16200000">
            <a:off x="3225768" y="-2721126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4815949" y="5148064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75028" y="4675366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2723406" y="7380312"/>
            <a:ext cx="1281658" cy="540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723406" y="7884488"/>
            <a:ext cx="1497682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420888" y="7533148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</a:t>
            </a:r>
            <a:endParaRPr lang="en-GB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1772816" y="7884488"/>
            <a:ext cx="928959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1412776" y="7920472"/>
            <a:ext cx="1289600" cy="3239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281265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552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444" y="2843808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992" y="75557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87" y="1202482"/>
            <a:ext cx="2616905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76912" y="251520"/>
            <a:ext cx="436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Looking for gaps in dispersion: Spherical Cut: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1412776" y="3260998"/>
            <a:ext cx="792088" cy="1384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1772816" y="2607779"/>
            <a:ext cx="720080" cy="1384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461378" y="1655576"/>
            <a:ext cx="1197300" cy="97760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231116" y="3379050"/>
            <a:ext cx="1427562" cy="1128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6624192"/>
            <a:ext cx="2318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678" y="6624192"/>
            <a:ext cx="231843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164" y="47884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206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6529" y="107504"/>
            <a:ext cx="5223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=186 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368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4630009" y="683568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400;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blipFill rotWithShape="1">
                <a:blip r:embed="rId9"/>
                <a:stretch>
                  <a:fillRect l="-1860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5557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Right Brace 32"/>
          <p:cNvSpPr/>
          <p:nvPr/>
        </p:nvSpPr>
        <p:spPr>
          <a:xfrm rot="16200000">
            <a:off x="3290941" y="-731173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Box 37"/>
          <p:cNvSpPr txBox="1"/>
          <p:nvPr/>
        </p:nvSpPr>
        <p:spPr>
          <a:xfrm>
            <a:off x="4797152" y="2699792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4797152" y="4572000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200" y="69484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948464"/>
            <a:ext cx="215880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Straight Arrow Connector 2"/>
          <p:cNvCxnSpPr/>
          <p:nvPr/>
        </p:nvCxnSpPr>
        <p:spPr>
          <a:xfrm>
            <a:off x="5373216" y="7358784"/>
            <a:ext cx="648072" cy="44591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2022" y="6516216"/>
            <a:ext cx="637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SW intersection observed at dE~250 in direction 200-&gt;3(-1)0?</a:t>
            </a:r>
            <a:endParaRPr lang="en-GB" dirty="0"/>
          </a:p>
        </p:txBody>
      </p:sp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7020472"/>
            <a:ext cx="269256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3" name="Straight Arrow Connector 52"/>
          <p:cNvCxnSpPr/>
          <p:nvPr/>
        </p:nvCxnSpPr>
        <p:spPr>
          <a:xfrm>
            <a:off x="5301208" y="7385572"/>
            <a:ext cx="360040" cy="71482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325144" y="6949541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Gap?</a:t>
            </a:r>
            <a:endParaRPr lang="en-GB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1412776" y="7200906"/>
            <a:ext cx="989222" cy="3157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4" idx="1"/>
          </p:cNvCxnSpPr>
          <p:nvPr/>
        </p:nvCxnSpPr>
        <p:spPr>
          <a:xfrm flipH="1">
            <a:off x="1479938" y="7134207"/>
            <a:ext cx="845206" cy="4758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" name="Straight Connector 2048"/>
          <p:cNvCxnSpPr/>
          <p:nvPr/>
        </p:nvCxnSpPr>
        <p:spPr>
          <a:xfrm>
            <a:off x="5161955" y="826402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Connector 2063"/>
          <p:cNvCxnSpPr/>
          <p:nvPr/>
        </p:nvCxnSpPr>
        <p:spPr>
          <a:xfrm>
            <a:off x="5831932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511906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5181007" y="797122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5185770" y="768263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5195296" y="739403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8" name="Oval 2067"/>
          <p:cNvSpPr/>
          <p:nvPr/>
        </p:nvSpPr>
        <p:spPr>
          <a:xfrm>
            <a:off x="5490565" y="737554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5814790" y="7658818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6148541" y="7942087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5815472" y="823011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5482403" y="7946591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5811938" y="7370223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5814227" y="7949324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009" y="45235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26279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4837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822422" y="2411760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974822" y="4202668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244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Searching for </a:t>
            </a:r>
            <a:r>
              <a:rPr lang="en-GB" dirty="0" err="1" smtClean="0"/>
              <a:t>sw</a:t>
            </a:r>
            <a:r>
              <a:rPr lang="en-GB" dirty="0" smtClean="0"/>
              <a:t> “Roof” at point “N” (1/2,1/2,0) at 250 </a:t>
            </a:r>
            <a:r>
              <a:rPr lang="en-GB" dirty="0" err="1" smtClean="0"/>
              <a:t>mEV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Exists:</a:t>
            </a:r>
          </a:p>
          <a:p>
            <a:pPr marL="0" indent="0">
              <a:buNone/>
            </a:pPr>
            <a:r>
              <a:rPr lang="en-GB" dirty="0" smtClean="0"/>
              <a:t>Pictures showing rooftop</a:t>
            </a:r>
          </a:p>
          <a:p>
            <a:pPr marL="0" indent="0">
              <a:buNone/>
            </a:pPr>
            <a:r>
              <a:rPr lang="en-GB" dirty="0" smtClean="0"/>
              <a:t>Needed:</a:t>
            </a:r>
          </a:p>
          <a:p>
            <a:pPr marL="0" indent="0">
              <a:buNone/>
            </a:pPr>
            <a:r>
              <a:rPr lang="en-GB" dirty="0" smtClean="0"/>
              <a:t>Q-</a:t>
            </a:r>
            <a:r>
              <a:rPr lang="en-GB" dirty="0" err="1" smtClean="0"/>
              <a:t>dE</a:t>
            </a:r>
            <a:r>
              <a:rPr lang="en-GB" dirty="0" smtClean="0"/>
              <a:t> cut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158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334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3420032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5" y="46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" y="1907864"/>
            <a:ext cx="1924374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334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3325788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62283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097" y="-199524"/>
            <a:ext cx="6172200" cy="667068"/>
          </a:xfrm>
        </p:spPr>
        <p:txBody>
          <a:bodyPr>
            <a:normAutofit/>
          </a:bodyPr>
          <a:lstStyle/>
          <a:p>
            <a:r>
              <a:rPr lang="en-GB" sz="2800" dirty="0" smtClean="0"/>
              <a:t>Catching N point (½, </a:t>
            </a:r>
            <a:r>
              <a:rPr lang="en-GB" sz="2800" dirty="0"/>
              <a:t>½</a:t>
            </a:r>
            <a:r>
              <a:rPr lang="en-GB" sz="2800" dirty="0" smtClean="0"/>
              <a:t>,0)</a:t>
            </a:r>
            <a:endParaRPr lang="en-GB" sz="2800" dirty="0"/>
          </a:p>
        </p:txBody>
      </p:sp>
      <p:sp>
        <p:nvSpPr>
          <p:cNvPr id="4" name="Rectangle 3"/>
          <p:cNvSpPr/>
          <p:nvPr/>
        </p:nvSpPr>
        <p:spPr>
          <a:xfrm>
            <a:off x="404664" y="4675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77410" y="394450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4664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60848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0466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88840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04664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988840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988840" y="62283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716540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50547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229211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06732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988840" y="99468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973600" y="120286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977410" y="142247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965980" y="163491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1977410" y="77043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1965980" y="222240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969790" y="363589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1965980" y="2108870"/>
            <a:ext cx="1065262" cy="1080120"/>
            <a:chOff x="1965980" y="672138"/>
            <a:chExt cx="1065262" cy="1080120"/>
          </a:xfrm>
        </p:grpSpPr>
        <p:cxnSp>
          <p:nvCxnSpPr>
            <p:cNvPr id="47" name="Straight Connector 46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1962170" y="3522742"/>
            <a:ext cx="1065262" cy="1080120"/>
            <a:chOff x="1965980" y="672138"/>
            <a:chExt cx="1065262" cy="1080120"/>
          </a:xfrm>
        </p:grpSpPr>
        <p:cxnSp>
          <p:nvCxnSpPr>
            <p:cNvPr id="56" name="Straight Connector 5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1962170" y="4992618"/>
            <a:ext cx="1065262" cy="1080120"/>
            <a:chOff x="1965980" y="672138"/>
            <a:chExt cx="1065262" cy="1080120"/>
          </a:xfrm>
        </p:grpSpPr>
        <p:cxnSp>
          <p:nvCxnSpPr>
            <p:cNvPr id="66" name="Straight Connector 6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1965980" y="6428968"/>
            <a:ext cx="1065262" cy="1080120"/>
            <a:chOff x="1965980" y="672138"/>
            <a:chExt cx="1065262" cy="1080120"/>
          </a:xfrm>
        </p:grpSpPr>
        <p:cxnSp>
          <p:nvCxnSpPr>
            <p:cNvPr id="75" name="Straight Connector 74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4" name="Straight Connector 113"/>
          <p:cNvCxnSpPr/>
          <p:nvPr/>
        </p:nvCxnSpPr>
        <p:spPr>
          <a:xfrm>
            <a:off x="1973600" y="510234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977410" y="654593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16632" y="7524328"/>
            <a:ext cx="1920397" cy="1512168"/>
            <a:chOff x="3740851" y="7596336"/>
            <a:chExt cx="1920397" cy="1512168"/>
          </a:xfrm>
        </p:grpSpPr>
        <p:pic>
          <p:nvPicPr>
            <p:cNvPr id="1035" name="Picture 11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0851" y="766850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4149080" y="7596336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=300+20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Group 82"/>
            <p:cNvGrpSpPr/>
            <p:nvPr/>
          </p:nvGrpSpPr>
          <p:grpSpPr>
            <a:xfrm>
              <a:off x="4077072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Straight Connector 115"/>
            <p:cNvCxnSpPr/>
            <p:nvPr/>
          </p:nvCxnSpPr>
          <p:spPr>
            <a:xfrm>
              <a:off x="4080882" y="7981900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1652619" y="7524488"/>
            <a:ext cx="1920397" cy="1584016"/>
            <a:chOff x="2084667" y="7524328"/>
            <a:chExt cx="1920397" cy="1584016"/>
          </a:xfrm>
        </p:grpSpPr>
        <p:pic>
          <p:nvPicPr>
            <p:cNvPr id="1036" name="Picture 12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4667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5" name="Rectangle 24"/>
            <p:cNvSpPr/>
            <p:nvPr/>
          </p:nvSpPr>
          <p:spPr>
            <a:xfrm>
              <a:off x="2420888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=320+20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2417078" y="7869128"/>
              <a:ext cx="1065262" cy="1080120"/>
              <a:chOff x="328846" y="7869128"/>
              <a:chExt cx="1065262" cy="1080120"/>
            </a:xfrm>
          </p:grpSpPr>
          <p:grpSp>
            <p:nvGrpSpPr>
              <p:cNvPr id="92" name="Group 91"/>
              <p:cNvGrpSpPr/>
              <p:nvPr/>
            </p:nvGrpSpPr>
            <p:grpSpPr>
              <a:xfrm>
                <a:off x="328846" y="7869128"/>
                <a:ext cx="1065262" cy="1080120"/>
                <a:chOff x="1965980" y="672138"/>
                <a:chExt cx="1065262" cy="1080120"/>
              </a:xfrm>
            </p:grpSpPr>
            <p:cxnSp>
              <p:nvCxnSpPr>
                <p:cNvPr id="93" name="Straight Connector 92"/>
                <p:cNvCxnSpPr/>
                <p:nvPr/>
              </p:nvCxnSpPr>
              <p:spPr>
                <a:xfrm flipV="1">
                  <a:off x="2716540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250547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/>
                <p:cNvCxnSpPr/>
                <p:nvPr/>
              </p:nvCxnSpPr>
              <p:spPr>
                <a:xfrm flipV="1">
                  <a:off x="229211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/>
                <p:nvPr/>
              </p:nvCxnSpPr>
              <p:spPr>
                <a:xfrm flipV="1">
                  <a:off x="206732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/>
              </p:nvCxnSpPr>
              <p:spPr>
                <a:xfrm>
                  <a:off x="1988840" y="99468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/>
                <p:cNvCxnSpPr/>
                <p:nvPr/>
              </p:nvCxnSpPr>
              <p:spPr>
                <a:xfrm>
                  <a:off x="1973600" y="1202864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/>
              </p:nvCxnSpPr>
              <p:spPr>
                <a:xfrm>
                  <a:off x="1977410" y="1422476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65980" y="163491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7" name="Straight Connector 116"/>
              <p:cNvCxnSpPr/>
              <p:nvPr/>
            </p:nvCxnSpPr>
            <p:spPr>
              <a:xfrm>
                <a:off x="340276" y="79826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/>
          <p:cNvGrpSpPr/>
          <p:nvPr/>
        </p:nvGrpSpPr>
        <p:grpSpPr>
          <a:xfrm>
            <a:off x="3212976" y="7524488"/>
            <a:ext cx="1920397" cy="1584016"/>
            <a:chOff x="44624" y="7524328"/>
            <a:chExt cx="1920397" cy="1584016"/>
          </a:xfrm>
        </p:grpSpPr>
        <p:pic>
          <p:nvPicPr>
            <p:cNvPr id="1037" name="Picture 13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24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7" name="Rectangle 26"/>
            <p:cNvSpPr/>
            <p:nvPr/>
          </p:nvSpPr>
          <p:spPr>
            <a:xfrm>
              <a:off x="332656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=340+20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377994" y="7872938"/>
              <a:ext cx="1065262" cy="1080120"/>
              <a:chOff x="1965980" y="672138"/>
              <a:chExt cx="1065262" cy="1080120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8" name="Straight Connector 117"/>
            <p:cNvCxnSpPr/>
            <p:nvPr/>
          </p:nvCxnSpPr>
          <p:spPr>
            <a:xfrm>
              <a:off x="404664" y="7983428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336466" y="4988808"/>
            <a:ext cx="1065262" cy="1080120"/>
            <a:chOff x="328846" y="7869128"/>
            <a:chExt cx="1065262" cy="1080120"/>
          </a:xfrm>
        </p:grpSpPr>
        <p:grpSp>
          <p:nvGrpSpPr>
            <p:cNvPr id="121" name="Group 120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23" name="Straight Connector 122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Straight Connector 121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Group 130"/>
          <p:cNvGrpSpPr/>
          <p:nvPr/>
        </p:nvGrpSpPr>
        <p:grpSpPr>
          <a:xfrm>
            <a:off x="344086" y="2108488"/>
            <a:ext cx="1065262" cy="1080120"/>
            <a:chOff x="328846" y="7869128"/>
            <a:chExt cx="1065262" cy="1080120"/>
          </a:xfrm>
        </p:grpSpPr>
        <p:grpSp>
          <p:nvGrpSpPr>
            <p:cNvPr id="132" name="Group 131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34" name="Straight Connector 13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Straight Connector 132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Group 143"/>
          <p:cNvGrpSpPr/>
          <p:nvPr/>
        </p:nvGrpSpPr>
        <p:grpSpPr>
          <a:xfrm>
            <a:off x="344086" y="3548648"/>
            <a:ext cx="1065262" cy="1080120"/>
            <a:chOff x="328846" y="7869128"/>
            <a:chExt cx="1065262" cy="1080120"/>
          </a:xfrm>
        </p:grpSpPr>
        <p:grpSp>
          <p:nvGrpSpPr>
            <p:cNvPr id="145" name="Group 144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47" name="Straight Connector 146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" name="Straight Connector 145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6" name="Group 165"/>
          <p:cNvGrpSpPr/>
          <p:nvPr/>
        </p:nvGrpSpPr>
        <p:grpSpPr>
          <a:xfrm>
            <a:off x="332656" y="672138"/>
            <a:ext cx="1065262" cy="1080120"/>
            <a:chOff x="328846" y="7869128"/>
            <a:chExt cx="1065262" cy="1080120"/>
          </a:xfrm>
        </p:grpSpPr>
        <p:grpSp>
          <p:nvGrpSpPr>
            <p:cNvPr id="167" name="Group 166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69" name="Straight Connector 168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8" name="Straight Connector 167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192893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2" name="Rectangle 181"/>
          <p:cNvSpPr/>
          <p:nvPr/>
        </p:nvSpPr>
        <p:spPr>
          <a:xfrm>
            <a:off x="3717032" y="1619672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64502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478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6" name="Rectangle 185"/>
          <p:cNvSpPr/>
          <p:nvPr/>
        </p:nvSpPr>
        <p:spPr>
          <a:xfrm>
            <a:off x="3717032" y="471601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1" name="Picture 17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8" name="Rectangle 187"/>
          <p:cNvSpPr/>
          <p:nvPr/>
        </p:nvSpPr>
        <p:spPr>
          <a:xfrm>
            <a:off x="3717032" y="615617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4354781" y="1547664"/>
            <a:ext cx="0" cy="59614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4" name="Straight Connector 193"/>
          <p:cNvCxnSpPr/>
          <p:nvPr/>
        </p:nvCxnSpPr>
        <p:spPr>
          <a:xfrm>
            <a:off x="6021288" y="6372200"/>
            <a:ext cx="0" cy="109536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3789040" y="6751512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3765416" y="7232486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6" name="Picture 22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4650513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3" name="Rectangle 192"/>
          <p:cNvSpPr/>
          <p:nvPr/>
        </p:nvSpPr>
        <p:spPr>
          <a:xfrm>
            <a:off x="5316161" y="6093415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=360+20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176" y="7668344"/>
            <a:ext cx="1837358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217291" y="7818952"/>
            <a:ext cx="9797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 smtClean="0">
                <a:solidFill>
                  <a:srgbClr val="FF0000"/>
                </a:solidFill>
              </a:rPr>
              <a:t>Removed</a:t>
            </a:r>
            <a:r>
              <a:rPr lang="en-GB" sz="700" dirty="0" smtClean="0"/>
              <a:t> </a:t>
            </a:r>
            <a:r>
              <a:rPr lang="en-GB" sz="700" dirty="0" smtClean="0">
                <a:solidFill>
                  <a:srgbClr val="FF0000"/>
                </a:solidFill>
              </a:rPr>
              <a:t>background</a:t>
            </a:r>
            <a:endParaRPr lang="en-GB" sz="7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0022" y="14539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=401</a:t>
            </a:r>
            <a:endParaRPr lang="en-GB" dirty="0"/>
          </a:p>
        </p:txBody>
      </p:sp>
      <p:sp>
        <p:nvSpPr>
          <p:cNvPr id="177" name="TextBox 176"/>
          <p:cNvSpPr txBox="1"/>
          <p:nvPr/>
        </p:nvSpPr>
        <p:spPr>
          <a:xfrm>
            <a:off x="2003521" y="16913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8" name="TextBox 177"/>
          <p:cNvSpPr txBox="1"/>
          <p:nvPr/>
        </p:nvSpPr>
        <p:spPr>
          <a:xfrm>
            <a:off x="3836887" y="110632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9" name="TextBox 178"/>
          <p:cNvSpPr txBox="1"/>
          <p:nvPr/>
        </p:nvSpPr>
        <p:spPr>
          <a:xfrm>
            <a:off x="524519" y="708298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385342" y="3215041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latin typeface="Symbol" panose="05050102010706020507" pitchFamily="18" charset="2"/>
              </a:rPr>
              <a:t>P?</a:t>
            </a:r>
            <a:endParaRPr lang="en-GB" sz="1400" dirty="0">
              <a:latin typeface="Symbol" panose="05050102010706020507" pitchFamily="18" charset="2"/>
            </a:endParaRPr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 flipH="1">
            <a:off x="6021288" y="3522818"/>
            <a:ext cx="565391" cy="32246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544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36028</TotalTime>
  <Words>356</Words>
  <Application>Microsoft Office PowerPoint</Application>
  <PresentationFormat>On-screen Show (4:3)</PresentationFormat>
  <Paragraphs>64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Spin wave excitations in Fe on the basis of band theory</vt:lpstr>
      <vt:lpstr>PowerPoint Presentation</vt:lpstr>
      <vt:lpstr>Looking for gap in 75-? mEv energy range</vt:lpstr>
      <vt:lpstr>PowerPoint Presentation</vt:lpstr>
      <vt:lpstr>PowerPoint Presentation</vt:lpstr>
      <vt:lpstr>PowerPoint Presentation</vt:lpstr>
      <vt:lpstr>Searching for sw “Roof” at point “N” (1/2,1/2,0) at 250 mEV</vt:lpstr>
      <vt:lpstr>Catching N point (½, ½,0)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98</cp:revision>
  <dcterms:created xsi:type="dcterms:W3CDTF">2014-12-23T10:30:38Z</dcterms:created>
  <dcterms:modified xsi:type="dcterms:W3CDTF">2016-04-05T14:29:00Z</dcterms:modified>
</cp:coreProperties>
</file>